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92" r:id="rId6"/>
    <p:sldId id="280" r:id="rId7"/>
    <p:sldId id="283" r:id="rId8"/>
    <p:sldId id="281" r:id="rId9"/>
    <p:sldId id="293" r:id="rId10"/>
    <p:sldId id="294" r:id="rId11"/>
    <p:sldId id="295" r:id="rId12"/>
    <p:sldId id="279" r:id="rId13"/>
    <p:sldId id="263" r:id="rId14"/>
    <p:sldId id="290" r:id="rId15"/>
    <p:sldId id="296" r:id="rId16"/>
    <p:sldId id="297" r:id="rId17"/>
    <p:sldId id="259" r:id="rId18"/>
  </p:sldIdLst>
  <p:sldSz cx="12192000" cy="6858000"/>
  <p:notesSz cx="6858000" cy="9144000"/>
  <p:embeddedFontLst>
    <p:embeddedFont>
      <p:font typeface="DejaVu Math TeX Gyre" panose="02000503000000000000" charset="0"/>
      <p:regular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400E7"/>
    <a:srgbClr val="023899"/>
    <a:srgbClr val="70AD47"/>
    <a:srgbClr val="6E9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099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8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font" Target="fonts/font1.fntdata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1669EB-A964-44FC-BE50-A937DC75E5B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65CEFB-B9F2-4EFF-BDF0-D7E612D06B2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人脸伪造检测中的频率对抗攻击研究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65CEFB-B9F2-4EFF-BDF0-D7E612D06B2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0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136" y="51042"/>
            <a:ext cx="656987" cy="65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直接连接符 8"/>
          <p:cNvCxnSpPr/>
          <p:nvPr userDrawn="1"/>
        </p:nvCxnSpPr>
        <p:spPr>
          <a:xfrm>
            <a:off x="0" y="756460"/>
            <a:ext cx="12192000" cy="0"/>
          </a:xfrm>
          <a:prstGeom prst="line">
            <a:avLst/>
          </a:prstGeom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 userDrawn="1"/>
        </p:nvSpPr>
        <p:spPr>
          <a:xfrm>
            <a:off x="11732261" y="6513607"/>
            <a:ext cx="497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fld id="{112CCA85-3D2C-4D2E-97E5-5FA00D7F5DB2}" type="slidenum">
              <a:rPr lang="zh-CN" altLang="en-US" sz="2000" b="1" smtClean="0">
                <a:solidFill>
                  <a:srgbClr val="002060"/>
                </a:solidFill>
              </a:rPr>
            </a:fld>
            <a:endParaRPr lang="zh-CN" altLang="en-US" sz="2000" b="1" dirty="0">
              <a:solidFill>
                <a:srgbClr val="002060"/>
              </a:solidFill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F2CAB-D847-42C6-B826-6C5B29502A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7B49D42-848F-4BA9-8D65-17C29EFF3B9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3.jpeg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30.jpeg"/><Relationship Id="rId1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3"/>
          <p:cNvSpPr txBox="1"/>
          <p:nvPr/>
        </p:nvSpPr>
        <p:spPr>
          <a:xfrm>
            <a:off x="847090" y="1542415"/>
            <a:ext cx="10497185" cy="885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eaLnBrk="0" hangingPunct="0">
              <a:lnSpc>
                <a:spcPct val="90000"/>
              </a:lnSpc>
              <a:spcAft>
                <a:spcPct val="20000"/>
              </a:spcAft>
              <a:defRPr sz="3200" b="1">
                <a:solidFill>
                  <a:srgbClr val="66666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  <a:lvl2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2pPr>
            <a:lvl3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3pPr>
            <a:lvl4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4pPr>
            <a:lvl5pPr eaLnBrk="0" hangingPunct="0">
              <a:lnSpc>
                <a:spcPct val="85000"/>
              </a:lnSpc>
              <a:spcBef>
                <a:spcPct val="0"/>
              </a:spcBef>
              <a:defRPr sz="2400" b="1">
                <a:solidFill>
                  <a:schemeClr val="accent1"/>
                </a:solidFill>
              </a:defRPr>
            </a:lvl5pPr>
            <a:lvl6pPr marL="4572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6pPr>
            <a:lvl7pPr marL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7pPr>
            <a:lvl8pPr marL="13716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8pPr>
            <a:lvl9pPr marL="18288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accent1"/>
                </a:solidFill>
              </a:defRPr>
            </a:lvl9pPr>
          </a:lstStyle>
          <a:p>
            <a:pPr algn="ctr" fontAlgn="auto">
              <a:spcBef>
                <a:spcPts val="0"/>
              </a:spcBef>
              <a:buClrTx/>
              <a:buSzTx/>
              <a:buNone/>
            </a:pPr>
            <a:r>
              <a:rPr lang="en-US" altLang="zh-CN" dirty="0">
                <a:solidFill>
                  <a:srgbClr val="0000FF"/>
                </a:solidFill>
              </a:rPr>
              <a:t>Exploring Frequency Adversarial Attacks for Face Forgery Detection</a:t>
            </a:r>
            <a:endParaRPr lang="en-US" altLang="zh-CN" dirty="0">
              <a:solidFill>
                <a:srgbClr val="0000FF"/>
              </a:solidFill>
            </a:endParaRPr>
          </a:p>
        </p:txBody>
      </p:sp>
      <p:pic>
        <p:nvPicPr>
          <p:cNvPr id="6" name="Picture 1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88" y="92606"/>
            <a:ext cx="106915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45436"/>
            <a:ext cx="12192000" cy="124206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标题 1"/>
          <p:cNvSpPr txBox="1"/>
          <p:nvPr/>
        </p:nvSpPr>
        <p:spPr>
          <a:xfrm>
            <a:off x="1291003" y="2717846"/>
            <a:ext cx="9609993" cy="12420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Shuai Jia</a:t>
            </a:r>
            <a:r>
              <a:rPr lang="en-US" altLang="zh-CN" sz="2000" b="1" baseline="30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 </a:t>
            </a:r>
            <a:r>
              <a:rPr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Chao Ma</a:t>
            </a:r>
            <a:r>
              <a:rPr lang="en-US" altLang="zh-CN" sz="2000" b="1" baseline="30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1* </a:t>
            </a:r>
            <a:r>
              <a:rPr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Taiping Yao</a:t>
            </a:r>
            <a:r>
              <a:rPr lang="en-US" altLang="zh-CN" sz="2000" b="1" baseline="30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Bangjie Yin</a:t>
            </a:r>
            <a:r>
              <a:rPr lang="en-US" altLang="zh-CN" sz="2000" b="1" baseline="30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Shouhong Ding</a:t>
            </a:r>
            <a:r>
              <a:rPr lang="en-US" altLang="zh-CN" sz="2000" b="1" baseline="30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 </a:t>
            </a:r>
            <a:r>
              <a:rPr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Xiaokang Yang</a:t>
            </a:r>
            <a:r>
              <a:rPr lang="en-US" altLang="zh-CN" sz="2000" b="1" baseline="30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en-US" altLang="zh-CN" sz="2000" b="1" baseline="3000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baseline="30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MoE Key Lab of Artificial Intelligence, AI Institute, Shanghai Jiao Tong University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ts val="0"/>
              </a:spcBef>
            </a:pPr>
            <a:r>
              <a:rPr lang="en-US" altLang="zh-CN" sz="2000" b="1" baseline="3000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2000" b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Youtu Lab, Tencent</a:t>
            </a:r>
            <a:endParaRPr lang="en-US" altLang="zh-CN" sz="2000" b="1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034915" y="4441926"/>
            <a:ext cx="235077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smtClean="0">
                <a:solidFill>
                  <a:srgbClr val="023899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CVPR 2022</a:t>
            </a:r>
            <a:endParaRPr lang="zh-CN" altLang="en-US" sz="2800" b="1" dirty="0">
              <a:solidFill>
                <a:srgbClr val="023899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55722" y="58994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Hybrid Adversarial Attack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866900"/>
            <a:ext cx="12192000" cy="31235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Experiments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29870" y="1123950"/>
            <a:ext cx="11696700" cy="21685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 fontAlgn="auto">
              <a:lnSpc>
                <a:spcPct val="150000"/>
              </a:lnSpc>
            </a:pPr>
            <a:r>
              <a:rPr lang="en-US" altLang="zh-CN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Datasets: </a:t>
            </a:r>
            <a:r>
              <a:rPr>
                <a:solidFill>
                  <a:srgbClr val="FF0000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DFDC </a:t>
            </a:r>
            <a:r>
              <a:rPr lang="en-US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and </a:t>
            </a:r>
            <a:r>
              <a:rPr lang="en-US">
                <a:solidFill>
                  <a:srgbClr val="FF0000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FaceForensics++</a:t>
            </a:r>
            <a:endParaRPr lang="en-US" altLang="zh-CN">
              <a:latin typeface="Times New Roman Regular" panose="02020603050405020304" charset="0"/>
              <a:ea typeface="微软雅黑" charset="0"/>
              <a:cs typeface="Times New Roman Regular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Metric: </a:t>
            </a:r>
            <a:r>
              <a:rPr lang="en-US" altLang="zh-CN">
                <a:solidFill>
                  <a:srgbClr val="FF0000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Attack Success Rate</a:t>
            </a:r>
            <a:endParaRPr lang="en-US" altLang="zh-CN">
              <a:solidFill>
                <a:srgbClr val="FF0000"/>
              </a:solidFill>
              <a:latin typeface="Times New Roman Regular" panose="02020603050405020304" charset="0"/>
              <a:ea typeface="微软雅黑" charset="0"/>
              <a:cs typeface="Times New Roman Regular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>
                <a:solidFill>
                  <a:schemeClr val="tx1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Forgery Models: </a:t>
            </a:r>
            <a:r>
              <a:rPr lang="en-US" altLang="zh-CN">
                <a:solidFill>
                  <a:schemeClr val="tx1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S</a:t>
            </a:r>
            <a:r>
              <a:rPr lang="en-US" altLang="zh-CN">
                <a:solidFill>
                  <a:schemeClr val="tx1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patial-based:</a:t>
            </a:r>
            <a:r>
              <a:rPr lang="en-US" altLang="zh-CN">
                <a:solidFill>
                  <a:srgbClr val="FF0000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EfficientNet b4, ResNet 50, and XceptionNet;                             </a:t>
            </a:r>
            <a:endParaRPr lang="en-US" altLang="zh-CN">
              <a:solidFill>
                <a:srgbClr val="FF0000"/>
              </a:solidFill>
              <a:latin typeface="Times New Roman Regular" panose="02020603050405020304" charset="0"/>
              <a:ea typeface="微软雅黑" charset="0"/>
              <a:cs typeface="Times New Roman Regular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r>
              <a:rPr lang="en-US" altLang="zh-CN">
                <a:solidFill>
                  <a:srgbClr val="FF0000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                            </a:t>
            </a:r>
            <a:r>
              <a:rPr lang="en-US" altLang="zh-CN">
                <a:solidFill>
                  <a:schemeClr val="tx1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F</a:t>
            </a:r>
            <a:r>
              <a:rPr lang="en-US" altLang="zh-CN">
                <a:solidFill>
                  <a:schemeClr val="tx1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  <a:sym typeface="+mn-ea"/>
              </a:rPr>
              <a:t>requency-based:</a:t>
            </a:r>
            <a:r>
              <a:rPr lang="en-US" altLang="zh-CN">
                <a:solidFill>
                  <a:schemeClr val="tx1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Times New Roman Regular" panose="02020603050405020304" charset="0"/>
                <a:ea typeface="微软雅黑" charset="0"/>
                <a:cs typeface="Times New Roman Regular" panose="02020603050405020304" charset="0"/>
              </a:rPr>
              <a:t>F3-Net and LRL.</a:t>
            </a:r>
            <a:endParaRPr lang="en-US" altLang="zh-CN">
              <a:solidFill>
                <a:srgbClr val="FF0000"/>
              </a:solidFill>
              <a:latin typeface="Times New Roman Regular" panose="02020603050405020304" charset="0"/>
              <a:ea typeface="微软雅黑" charset="0"/>
              <a:cs typeface="Times New Roman Regular" panose="02020603050405020304" charset="0"/>
            </a:endParaRPr>
          </a:p>
          <a:p>
            <a:pPr algn="just" fontAlgn="auto">
              <a:lnSpc>
                <a:spcPct val="150000"/>
              </a:lnSpc>
            </a:pPr>
            <a:endParaRPr lang="en-US" altLang="zh-CN">
              <a:solidFill>
                <a:srgbClr val="FF0000"/>
              </a:solidFill>
              <a:latin typeface="Times New Roman Regular" panose="02020603050405020304" charset="0"/>
              <a:ea typeface="微软雅黑" charset="0"/>
              <a:cs typeface="Times New Roman Regular" panose="02020603050405020304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3167380"/>
            <a:ext cx="12192000" cy="151257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charset="0"/>
                <a:ea typeface="微软雅黑" charset="0"/>
                <a:sym typeface="+mn-ea"/>
              </a:rPr>
              <a:t>Attack on Spatial-based Models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4010"/>
            <a:ext cx="1219200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charset="0"/>
                <a:ea typeface="微软雅黑" charset="0"/>
                <a:sym typeface="+mn-ea"/>
              </a:rPr>
              <a:t> Attack on Frequency-based Models</a:t>
            </a:r>
            <a:endParaRPr lang="zh-CN" altLang="en-US" sz="3600" b="1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b="46778"/>
          <a:stretch>
            <a:fillRect/>
          </a:stretch>
        </p:blipFill>
        <p:spPr>
          <a:xfrm>
            <a:off x="650875" y="1604010"/>
            <a:ext cx="5317490" cy="3649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t="51407"/>
          <a:stretch>
            <a:fillRect/>
          </a:stretch>
        </p:blipFill>
        <p:spPr>
          <a:xfrm>
            <a:off x="6383655" y="1717040"/>
            <a:ext cx="5317490" cy="333248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latin typeface="微软雅黑" charset="0"/>
                <a:ea typeface="微软雅黑" charset="0"/>
                <a:sym typeface="+mn-ea"/>
              </a:rPr>
              <a:t> Image Quality Assessment</a:t>
            </a:r>
            <a:endParaRPr lang="zh-CN" altLang="en-US" sz="3600" b="1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rcRect b="24157"/>
          <a:stretch>
            <a:fillRect/>
          </a:stretch>
        </p:blipFill>
        <p:spPr>
          <a:xfrm>
            <a:off x="595630" y="1081405"/>
            <a:ext cx="5031740" cy="52012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585" y="2357755"/>
            <a:ext cx="5976620" cy="214249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10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92" y="152400"/>
            <a:ext cx="106915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矩形 26"/>
          <p:cNvSpPr/>
          <p:nvPr/>
        </p:nvSpPr>
        <p:spPr>
          <a:xfrm>
            <a:off x="2057400" y="1014479"/>
            <a:ext cx="8077200" cy="830997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buNone/>
            </a:pPr>
            <a:r>
              <a:rPr lang="en-US" altLang="zh-CN" sz="4800" b="1" dirty="0">
                <a:solidFill>
                  <a:srgbClr val="0000FF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Q&amp;A</a:t>
            </a:r>
            <a:endParaRPr lang="zh-CN" altLang="en-US" sz="4800" b="1" dirty="0">
              <a:solidFill>
                <a:srgbClr val="0000FF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5122" name="Picture 2" descr="https://timgsa.baidu.com/timg?image&amp;quality=80&amp;size=b9999_10000&amp;sec=1589392467066&amp;di=858448bcac33b053afe05c80d7f9cab3&amp;imgtype=0&amp;src=http%3A%2F%2F5b0988e595225.cdn.sohucs.com%2Fimages%2F20180612%2F550cbc8547804dfb9c7d80fb69cee600.jpe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72" b="4546"/>
          <a:stretch>
            <a:fillRect/>
          </a:stretch>
        </p:blipFill>
        <p:spPr bwMode="auto">
          <a:xfrm>
            <a:off x="0" y="3875809"/>
            <a:ext cx="12192000" cy="2982191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矩形 1"/>
          <p:cNvSpPr/>
          <p:nvPr/>
        </p:nvSpPr>
        <p:spPr>
          <a:xfrm>
            <a:off x="4709304" y="2447933"/>
            <a:ext cx="2773388" cy="8254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Thank you!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52170"/>
            <a:ext cx="1115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626" y="881806"/>
            <a:ext cx="11696700" cy="509373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 algn="just">
              <a:buFont typeface="Wingdings" panose="05000000000000000000" charset="0"/>
              <a:buChar char=""/>
            </a:pP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Various </a:t>
            </a:r>
            <a:r>
              <a:rPr lang="zh-CN" altLang="en-US" sz="3200" dirty="0" smtClean="0">
                <a:solidFill>
                  <a:srgbClr val="2400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facial manipulation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techniques have drawn serious public concerns in </a:t>
            </a:r>
            <a:r>
              <a:rPr lang="zh-CN" altLang="en-US" sz="3200" dirty="0" smtClean="0">
                <a:solidFill>
                  <a:srgbClr val="2400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morality, security, and privacy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 </a:t>
            </a:r>
            <a:endParaRPr lang="zh-CN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charset="0"/>
              <a:buChar char=""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xisting  face  forgery  classifiers are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dirty="0" smtClean="0">
                <a:solidFill>
                  <a:srgbClr val="2400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vulnerable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to adversarial examples with </a:t>
            </a:r>
            <a:r>
              <a:rPr lang="zh-CN" altLang="en-US" sz="3200" dirty="0" smtClean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injected</a:t>
            </a:r>
            <a:r>
              <a:rPr lang="zh-CN" altLang="en-US" sz="3200" dirty="0" smtClean="0">
                <a:solidFill>
                  <a:srgbClr val="2400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imperceptible  perturbations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on  the  pixels.   </a:t>
            </a:r>
            <a:endParaRPr lang="zh-CN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buFont typeface="Wingdings" panose="05000000000000000000" charset="0"/>
              <a:buChar char=""/>
            </a:pP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any  face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forgery detectors always utilize the </a:t>
            </a:r>
            <a:r>
              <a:rPr lang="zh-CN" altLang="en-US" sz="3200" dirty="0" smtClean="0">
                <a:solidFill>
                  <a:srgbClr val="2400E7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diversity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between real and fake faces as a crucial clue. </a:t>
            </a:r>
            <a:endParaRPr lang="zh-CN" altLang="en-US" sz="3200" dirty="0" smtClean="0">
              <a:solidFill>
                <a:srgbClr val="FF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66490" y="4018280"/>
            <a:ext cx="4840605" cy="264668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777846" y="52170"/>
            <a:ext cx="1115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Motivation</a:t>
            </a:r>
            <a:endParaRPr lang="zh-CN" altLang="en-US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38760" y="4519295"/>
            <a:ext cx="11696700" cy="25577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just">
              <a:buFont typeface="Wingdings" panose="05000000000000000000" charset="0"/>
              <a:buNone/>
            </a:pPr>
            <a:endParaRPr lang="zh-CN" altLang="en-US" sz="32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457200" algn="just" fontAlgn="auto"/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 this paper, instead of injecting adversarial perturbations into the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spatial</a:t>
            </a:r>
            <a:r>
              <a:rPr lang="en-US" altLang="zh-CN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domain, we propose a </a:t>
            </a:r>
            <a:r>
              <a:rPr lang="zh-CN" altLang="en-US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frequency adversarial attack method</a:t>
            </a:r>
            <a:r>
              <a:rPr lang="en-US" altLang="zh-CN" sz="32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against face forgery detectors. </a:t>
            </a:r>
            <a:endParaRPr lang="zh-CN" altLang="en-US" sz="3200" dirty="0" smtClean="0">
              <a:solidFill>
                <a:srgbClr val="FF0000"/>
              </a:solidFill>
              <a:latin typeface="Times New Roman" panose="02020603050405020304" pitchFamily="18" charset="0"/>
              <a:ea typeface="+mn-lt"/>
              <a:cs typeface="Times New Roman" panose="02020603050405020304" pitchFamily="18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15765" y="898525"/>
            <a:ext cx="3760470" cy="40144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smtClean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Contributions</a:t>
            </a:r>
            <a:endParaRPr lang="zh-CN" altLang="en-US" sz="3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3960" y="1089972"/>
            <a:ext cx="12019085" cy="5139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algn="just">
              <a:spcAft>
                <a:spcPts val="1200"/>
              </a:spcAft>
              <a:buAutoNum type="alphaLcParenBoth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 the task  of face  forgery detection,  we propose  anovel adversarial attack method to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generate perturbations in the frequency domain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Compared with the previous attacks, our method generates more imperceptible perturbations for human observers.</a:t>
            </a:r>
            <a:endParaRPr lang="zh-CN" alt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1200"/>
              </a:spcAft>
              <a:buAutoNum type="alphaLcParenBoth"/>
            </a:pP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 further  boost  the  transferability  of  the  attack,  we</a:t>
            </a:r>
            <a:r>
              <a:rPr lang="en-US" altLang="zh-CN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propose a </a:t>
            </a:r>
            <a:r>
              <a:rPr lang="zh-CN" alt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hybrid adversarial attack</a:t>
            </a:r>
            <a:r>
              <a:rPr lang="zh-CN" alt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based on the strategy  of  meta-learning  to  simultaneously  perform  attacks on the spatial and frequency domain.</a:t>
            </a:r>
            <a:endParaRPr lang="en-US" altLang="zh-C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 algn="just">
              <a:spcAft>
                <a:spcPts val="1200"/>
              </a:spcAft>
              <a:buAutoNum type="alphaLcParenBoth"/>
            </a:pPr>
            <a:r>
              <a:rPr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perform the proposed method both on the spatial-based  face  forgery  detectors  and  the  state-of-the-art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frequency-based detectors.  Extensive experiments on benchmarks  demonstrate  the  </a:t>
            </a:r>
            <a:r>
              <a:rPr lang="en-US" sz="28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effectiveness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of  our  attack under both white-box and black-box settings.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AutoShape 2" descr="https://wx.qq.com/cgi-bin/mmwebwx-bin/webwxgetmsgimg?&amp;MsgID=5046780286239419721&amp;skey=%40crypt_a310c2a8_b067eea5c4084123bbfcf1a056ca346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5575" y="1574165"/>
            <a:ext cx="6184900" cy="3949700"/>
          </a:xfrm>
          <a:prstGeom prst="rect">
            <a:avLst/>
          </a:prstGeom>
        </p:spPr>
      </p:pic>
      <p:cxnSp>
        <p:nvCxnSpPr>
          <p:cNvPr id="9" name="直接箭头连接符 8"/>
          <p:cNvCxnSpPr/>
          <p:nvPr/>
        </p:nvCxnSpPr>
        <p:spPr>
          <a:xfrm>
            <a:off x="7947025" y="2026285"/>
            <a:ext cx="5175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10341610" y="2038350"/>
            <a:ext cx="517525" cy="0"/>
          </a:xfrm>
          <a:prstGeom prst="straightConnector1">
            <a:avLst/>
          </a:prstGeom>
          <a:ln w="12700">
            <a:solidFill>
              <a:schemeClr val="tx1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8564880" y="1654810"/>
            <a:ext cx="1717675" cy="767080"/>
            <a:chOff x="13488" y="2606"/>
            <a:chExt cx="2705" cy="1208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8" name="文本框 7"/>
                <p:cNvSpPr txBox="1"/>
                <p:nvPr/>
              </p:nvSpPr>
              <p:spPr>
                <a:xfrm>
                  <a:off x="13515" y="2726"/>
                  <a:ext cx="2679" cy="91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𝑓</m:t>
                        </m:r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</m:t>
                        </m:r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𝑋</m:t>
                        </m:r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,</m:t>
                        </m:r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𝜃</m:t>
                        </m:r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)</m:t>
                        </m:r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>
            <p:sp>
              <p:nvSpPr>
                <p:cNvPr id="8" name="文本框 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515" y="2726"/>
                  <a:ext cx="2679" cy="919"/>
                </a:xfrm>
                <a:prstGeom prst="rect">
                  <a:avLst/>
                </a:prstGeom>
                <a:blipFill rotWithShape="1">
                  <a:blip r:embed="rId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圆角矩形 10"/>
            <p:cNvSpPr/>
            <p:nvPr/>
          </p:nvSpPr>
          <p:spPr>
            <a:xfrm>
              <a:off x="13488" y="2606"/>
              <a:ext cx="2693" cy="1208"/>
            </a:xfrm>
            <a:prstGeom prst="roundRect">
              <a:avLst/>
            </a:prstGeom>
            <a:solidFill>
              <a:schemeClr val="accent1">
                <a:alpha val="36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3" name="直接箭头连接符 12"/>
          <p:cNvCxnSpPr/>
          <p:nvPr/>
        </p:nvCxnSpPr>
        <p:spPr>
          <a:xfrm flipV="1">
            <a:off x="7988300" y="2421890"/>
            <a:ext cx="509905" cy="86614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6757670" y="1694180"/>
            <a:ext cx="1155700" cy="679450"/>
            <a:chOff x="10642" y="2668"/>
            <a:chExt cx="1820" cy="107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" name="文本框 5"/>
                <p:cNvSpPr txBox="1"/>
                <p:nvPr/>
              </p:nvSpPr>
              <p:spPr>
                <a:xfrm>
                  <a:off x="10642" y="2721"/>
                  <a:ext cx="1821" cy="9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𝑖𝑛𝑖𝑡</m:t>
                            </m:r>
                          </m:sup>
                        </m:sSup>
                      </m:oMath>
                    </m:oMathPara>
                  </a14:m>
                  <a:endParaRPr lang="en-US" altLang="zh-CN" sz="32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6" name="文本框 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42" y="2721"/>
                  <a:ext cx="1821" cy="940"/>
                </a:xfrm>
                <a:prstGeom prst="rect">
                  <a:avLst/>
                </a:prstGeom>
                <a:blipFill rotWithShape="1">
                  <a:blip r:embed="rId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6" name="矩形 15"/>
            <p:cNvSpPr/>
            <p:nvPr/>
          </p:nvSpPr>
          <p:spPr>
            <a:xfrm>
              <a:off x="10749" y="2668"/>
              <a:ext cx="1711" cy="10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cxnSp>
        <p:nvCxnSpPr>
          <p:cNvPr id="19" name="直接箭头连接符 18"/>
          <p:cNvCxnSpPr/>
          <p:nvPr/>
        </p:nvCxnSpPr>
        <p:spPr>
          <a:xfrm>
            <a:off x="7389495" y="2393315"/>
            <a:ext cx="0" cy="900000"/>
          </a:xfrm>
          <a:prstGeom prst="straightConnector1">
            <a:avLst/>
          </a:prstGeom>
          <a:ln w="19050">
            <a:solidFill>
              <a:srgbClr val="FF0000"/>
            </a:solidFill>
            <a:headEnd type="none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组合 20"/>
          <p:cNvGrpSpPr/>
          <p:nvPr/>
        </p:nvGrpSpPr>
        <p:grpSpPr>
          <a:xfrm>
            <a:off x="6790690" y="3246755"/>
            <a:ext cx="1197610" cy="603250"/>
            <a:chOff x="10694" y="5113"/>
            <a:chExt cx="1886" cy="950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2" name="文本框 11"/>
                <p:cNvSpPr txBox="1"/>
                <p:nvPr/>
              </p:nvSpPr>
              <p:spPr>
                <a:xfrm>
                  <a:off x="10694" y="5113"/>
                  <a:ext cx="1886" cy="951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𝑎𝑑𝑣</m:t>
                            </m:r>
                          </m:sup>
                        </m:sSup>
                      </m:oMath>
                    </m:oMathPara>
                  </a14:m>
                  <a:endParaRPr lang="en-US" altLang="zh-CN" sz="3200" i="1">
                    <a:latin typeface="DejaVu Math TeX Gyre" panose="02000503000000000000" charset="0"/>
                    <a:cs typeface="DejaVu Math TeX Gyre" panose="02000503000000000000" charset="0"/>
                  </a:endParaRPr>
                </a:p>
              </p:txBody>
            </p:sp>
          </mc:Choice>
          <mc:Fallback>
            <p:sp>
              <p:nvSpPr>
                <p:cNvPr id="12" name="文本框 11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694" y="5113"/>
                  <a:ext cx="1886" cy="951"/>
                </a:xfrm>
                <a:prstGeom prst="rect">
                  <a:avLst/>
                </a:prstGeom>
                <a:blipFill rotWithShape="1">
                  <a:blip r:embed="rId4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0" name="矩形 19"/>
            <p:cNvSpPr/>
            <p:nvPr/>
          </p:nvSpPr>
          <p:spPr>
            <a:xfrm>
              <a:off x="10802" y="5182"/>
              <a:ext cx="1605" cy="8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0951210" y="1701165"/>
            <a:ext cx="871220" cy="585470"/>
            <a:chOff x="17246" y="2679"/>
            <a:chExt cx="1372" cy="922"/>
          </a:xfrm>
        </p:grpSpPr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" name="文本框 6"/>
                <p:cNvSpPr txBox="1"/>
                <p:nvPr/>
              </p:nvSpPr>
              <p:spPr>
                <a:xfrm>
                  <a:off x="17246" y="2679"/>
                  <a:ext cx="1373" cy="92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𝑔𝑡</m:t>
                            </m:r>
                          </m:sup>
                        </m:sSup>
                      </m:oMath>
                    </m:oMathPara>
                  </a14:m>
                  <a:endParaRPr lang="zh-CN" altLang="en-US" sz="3200"/>
                </a:p>
              </p:txBody>
            </p:sp>
          </mc:Choice>
          <mc:Fallback>
            <p:sp>
              <p:nvSpPr>
                <p:cNvPr id="7" name="文本框 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246" y="2679"/>
                  <a:ext cx="1373" cy="922"/>
                </a:xfrm>
                <a:prstGeom prst="rect">
                  <a:avLst/>
                </a:prstGeom>
                <a:blipFill rotWithShape="1">
                  <a:blip r:embed="rId5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2" name="矩形 21"/>
            <p:cNvSpPr/>
            <p:nvPr/>
          </p:nvSpPr>
          <p:spPr>
            <a:xfrm>
              <a:off x="17380" y="2828"/>
              <a:ext cx="1204" cy="7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104120" y="1605280"/>
            <a:ext cx="869315" cy="922020"/>
            <a:chOff x="15411" y="6064"/>
            <a:chExt cx="1369" cy="1452"/>
          </a:xfrm>
        </p:grpSpPr>
        <p:sp>
          <p:nvSpPr>
            <p:cNvPr id="14" name="文本框 13"/>
            <p:cNvSpPr txBox="1"/>
            <p:nvPr/>
          </p:nvSpPr>
          <p:spPr>
            <a:xfrm>
              <a:off x="15411" y="6064"/>
              <a:ext cx="1369" cy="145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5400">
                  <a:solidFill>
                    <a:srgbClr val="FF0000"/>
                  </a:solidFill>
                  <a:latin typeface="Arial" panose="020B0604020202020204" pitchFamily="34" charset="0"/>
                </a:rPr>
                <a:t>×</a:t>
              </a:r>
              <a:endParaRPr lang="zh-CN" altLang="en-US" sz="5400">
                <a:solidFill>
                  <a:srgbClr val="FF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5669" y="6385"/>
              <a:ext cx="775" cy="72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7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40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Spatial Adversarial Attack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AutoShape 2" descr="https://wx.qq.com/cgi-bin/mmwebwx-bin/webwxgetmsgimg?&amp;MsgID=5046780286239419721&amp;skey=%40crypt_a310c2a8_b067eea5c4084123bbfcf1a056ca346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82575" y="938530"/>
            <a:ext cx="1162685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342900" indent="-342900" algn="just">
              <a:buFont typeface="Wingdings" panose="05000000000000000000" charset="0"/>
              <a:buChar char=""/>
            </a:pP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Fast Gradient Sign Method (FGSM).</a:t>
            </a:r>
            <a:r>
              <a:rPr lang="en-US" altLang="zh-CN" sz="2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FGSM</a:t>
            </a:r>
            <a:r>
              <a:rPr lang="en-US" altLang="zh-CN" sz="2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is a</a:t>
            </a:r>
            <a:r>
              <a:rPr lang="en-US" altLang="zh-CN" sz="2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600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single-step</a:t>
            </a: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 attack method that calculates the perturbations</a:t>
            </a:r>
            <a:r>
              <a:rPr lang="en-US" altLang="zh-CN" sz="2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based on the gradient of the adversarial loss. The optimization is defined as:</a:t>
            </a:r>
            <a:endParaRPr lang="zh-CN" altLang="en-US" sz="2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7535" y="2275205"/>
            <a:ext cx="8723630" cy="8496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76225" y="3376930"/>
            <a:ext cx="11582400" cy="1291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457200" indent="-457200" algn="just">
              <a:buFont typeface="Wingdings" panose="05000000000000000000" charset="0"/>
              <a:buChar char=""/>
            </a:pP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Projected Gradient Descent (PGD). PGD is a</a:t>
            </a:r>
            <a:r>
              <a:rPr lang="en-US" altLang="zh-CN" sz="2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600">
                <a:solidFill>
                  <a:srgbClr val="FF0000"/>
                </a:solidFill>
                <a:latin typeface="Times New Roman Regular" panose="02020603050405020304" charset="0"/>
                <a:cs typeface="Times New Roman Regular" panose="02020603050405020304" charset="0"/>
              </a:rPr>
              <a:t>multi-step</a:t>
            </a: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 variant of FGSM.</a:t>
            </a:r>
            <a:r>
              <a:rPr lang="en-US" altLang="zh-CN" sz="2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Meanwhile, it adopts a</a:t>
            </a:r>
            <a:r>
              <a:rPr lang="en-US" altLang="zh-CN" sz="2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random initialization of perturbations at the first step. The</a:t>
            </a:r>
            <a:r>
              <a:rPr lang="en-US" altLang="zh-CN" sz="26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600">
                <a:latin typeface="Times New Roman Regular" panose="02020603050405020304" charset="0"/>
                <a:cs typeface="Times New Roman Regular" panose="02020603050405020304" charset="0"/>
              </a:rPr>
              <a:t>update procedure is defined as:</a:t>
            </a:r>
            <a:endParaRPr lang="zh-CN" altLang="en-US" sz="26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0565" y="4920615"/>
            <a:ext cx="8498840" cy="12325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Frequency Adversarial Attack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AutoShape 2" descr="https://wx.qq.com/cgi-bin/mmwebwx-bin/webwxgetmsgimg?&amp;MsgID=5046780286239419721&amp;skey=%40crypt_a310c2a8_b067eea5c4084123bbfcf1a056ca346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00755" y="1525270"/>
            <a:ext cx="5041265" cy="40493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Frequency Adversarial Attack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AutoShape 2" descr="https://wx.qq.com/cgi-bin/mmwebwx-bin/webwxgetmsgimg?&amp;MsgID=5046780286239419721&amp;skey=%40crypt_a310c2a8_b067eea5c4084123bbfcf1a056ca346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5020"/>
            <a:ext cx="12192000" cy="25120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9235" y="3997960"/>
            <a:ext cx="6932930" cy="12433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51460" y="3331210"/>
            <a:ext cx="101257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2800">
                <a:latin typeface="Times New Roman Regular" panose="02020603050405020304" charset="0"/>
                <a:cs typeface="Times New Roman Regular" panose="02020603050405020304" charset="0"/>
              </a:rPr>
              <a:t> We summarize the optimization procedure as</a:t>
            </a:r>
            <a:r>
              <a:rPr lang="en-US" altLang="zh-CN" sz="28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800">
                <a:latin typeface="Times New Roman Regular" panose="02020603050405020304" charset="0"/>
                <a:cs typeface="Times New Roman Regular" panose="02020603050405020304" charset="0"/>
              </a:rPr>
              <a:t>follows:</a:t>
            </a:r>
            <a:endParaRPr lang="zh-CN" altLang="en-US" sz="28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55575" y="5434330"/>
            <a:ext cx="11383010" cy="361950"/>
            <a:chOff x="245" y="8064"/>
            <a:chExt cx="17926" cy="57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5" y="8102"/>
              <a:ext cx="9761" cy="53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095" y="8064"/>
              <a:ext cx="8077" cy="507"/>
            </a:xfrm>
            <a:prstGeom prst="rect">
              <a:avLst/>
            </a:prstGeom>
          </p:spPr>
        </p:pic>
      </p:grpSp>
      <p:grpSp>
        <p:nvGrpSpPr>
          <p:cNvPr id="12" name="组合 11"/>
          <p:cNvGrpSpPr/>
          <p:nvPr/>
        </p:nvGrpSpPr>
        <p:grpSpPr>
          <a:xfrm>
            <a:off x="251460" y="5838825"/>
            <a:ext cx="9124950" cy="368300"/>
            <a:chOff x="396" y="8701"/>
            <a:chExt cx="14370" cy="580"/>
          </a:xfrm>
        </p:grpSpPr>
        <p:sp>
          <p:nvSpPr>
            <p:cNvPr id="9" name="文本框 8"/>
            <p:cNvSpPr txBox="1"/>
            <p:nvPr/>
          </p:nvSpPr>
          <p:spPr>
            <a:xfrm>
              <a:off x="876" y="8701"/>
              <a:ext cx="13890" cy="58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just"/>
              <a:r>
                <a:rPr lang="en-US" altLang="zh-CN" b="1">
                  <a:latin typeface="Times New Roman Bold" panose="02020603050405020304" charset="0"/>
                  <a:cs typeface="Times New Roman Bold" panose="02020603050405020304" charset="0"/>
                </a:rPr>
                <a:t>rep</a:t>
              </a:r>
              <a:r>
                <a:rPr lang="zh-CN" altLang="en-US" b="1">
                  <a:latin typeface="Times New Roman Bold" panose="02020603050405020304" charset="0"/>
                  <a:cs typeface="Times New Roman Bold" panose="02020603050405020304" charset="0"/>
                </a:rPr>
                <a:t>resents the fusion module to modify the energy in the frequency domain.</a:t>
              </a:r>
              <a:endParaRPr lang="zh-CN" altLang="en-US" b="1">
                <a:latin typeface="Times New Roman Bold" panose="02020603050405020304" charset="0"/>
                <a:cs typeface="Times New Roman Bold" panose="02020603050405020304" charset="0"/>
              </a:endParaRPr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96" y="8711"/>
              <a:ext cx="542" cy="542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792594" y="125912"/>
            <a:ext cx="111574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Frequency Adversarial Attack</a:t>
            </a: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AutoShape 2" descr="https://wx.qq.com/cgi-bin/mmwebwx-bin/webwxgetmsgimg?&amp;MsgID=5046780286239419721&amp;skey=%40crypt_a310c2a8_b067eea5c4084123bbfcf1a056ca3466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95020"/>
            <a:ext cx="12192000" cy="251206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38125" y="3319145"/>
            <a:ext cx="7115810" cy="5219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just"/>
            <a:r>
              <a:rPr lang="zh-CN" altLang="en-US" sz="2800">
                <a:latin typeface="Times New Roman Regular" panose="02020603050405020304" charset="0"/>
                <a:cs typeface="Times New Roman Regular" panose="02020603050405020304" charset="0"/>
              </a:rPr>
              <a:t>The complete</a:t>
            </a:r>
            <a:r>
              <a:rPr lang="en-US" altLang="zh-CN" sz="2800">
                <a:latin typeface="Times New Roman Regular" panose="02020603050405020304" charset="0"/>
                <a:cs typeface="Times New Roman Regular" panose="02020603050405020304" charset="0"/>
              </a:rPr>
              <a:t> </a:t>
            </a:r>
            <a:r>
              <a:rPr lang="zh-CN" altLang="en-US" sz="2800">
                <a:latin typeface="Times New Roman Regular" panose="02020603050405020304" charset="0"/>
                <a:cs typeface="Times New Roman Regular" panose="02020603050405020304" charset="0"/>
              </a:rPr>
              <a:t>fusion module is defined as:</a:t>
            </a:r>
            <a:endParaRPr lang="zh-CN" altLang="en-US" sz="2800">
              <a:latin typeface="Times New Roman Regular" panose="02020603050405020304" charset="0"/>
              <a:cs typeface="Times New Roman Regular" panose="0202060305040502030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8330" y="3941445"/>
            <a:ext cx="5895340" cy="50355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150" y="4625975"/>
            <a:ext cx="7831455" cy="414655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rcRect t="8202"/>
          <a:stretch>
            <a:fillRect/>
          </a:stretch>
        </p:blipFill>
        <p:spPr>
          <a:xfrm>
            <a:off x="8214995" y="4654550"/>
            <a:ext cx="3479165" cy="36957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0930" y="5221605"/>
            <a:ext cx="7034530" cy="45466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10" y="5779770"/>
            <a:ext cx="5720080" cy="41465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2616</Words>
  <Application>WPS 文字</Application>
  <PresentationFormat>宽屏</PresentationFormat>
  <Paragraphs>74</Paragraphs>
  <Slides>15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汉仪旗黑</vt:lpstr>
      <vt:lpstr>Times New Roman</vt:lpstr>
      <vt:lpstr>Times New Roman Regular</vt:lpstr>
      <vt:lpstr>微软雅黑</vt:lpstr>
      <vt:lpstr>宋体</vt:lpstr>
      <vt:lpstr>Arial Unicode MS</vt:lpstr>
      <vt:lpstr>等线 Light</vt:lpstr>
      <vt:lpstr>汉仪中等线KW</vt:lpstr>
      <vt:lpstr>等线</vt:lpstr>
      <vt:lpstr>Calibri</vt:lpstr>
      <vt:lpstr>Helvetica Neue</vt:lpstr>
      <vt:lpstr>汉仪书宋二KW</vt:lpstr>
      <vt:lpstr>Wingdings</vt:lpstr>
      <vt:lpstr>DejaVu Math TeX Gyre</vt:lpstr>
      <vt:lpstr>冬青黑体简体中文</vt:lpstr>
      <vt:lpstr>Times New Roman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Chenxiaoyu</dc:creator>
  <cp:lastModifiedBy>黄</cp:lastModifiedBy>
  <cp:revision>185</cp:revision>
  <dcterms:created xsi:type="dcterms:W3CDTF">2022-09-15T03:10:24Z</dcterms:created>
  <dcterms:modified xsi:type="dcterms:W3CDTF">2022-09-15T03:10:24Z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39976132EDEE81AFDFC518632C761692</vt:lpwstr>
  </property>
  <property fmtid="{D5CDD505-2E9C-101B-9397-08002B2CF9AE}" pid="3" name="KSOProductBuildVer">
    <vt:lpwstr>2052-4.1.1.6628</vt:lpwstr>
  </property>
</Properties>
</file>